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999ACB9-397D-4D86-8EB3-2E00D1398804}" type="datetimeFigureOut">
              <a:rPr lang="ru-RU" smtClean="0"/>
              <a:t>23.01.2022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2874359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999ACB9-397D-4D86-8EB3-2E00D1398804}" type="datetimeFigureOut">
              <a:rPr lang="ru-RU" smtClean="0"/>
              <a:t>23.01.2022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2762976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999ACB9-397D-4D86-8EB3-2E00D1398804}" type="datetimeFigureOut">
              <a:rPr lang="ru-RU" smtClean="0"/>
              <a:t>23.01.2022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636A6E-5D5F-43E6-BC60-1FF969B6FAE3}"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05344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999ACB9-397D-4D86-8EB3-2E00D1398804}" type="datetimeFigureOut">
              <a:rPr lang="ru-RU" smtClean="0"/>
              <a:t>23.01.2022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3505984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999ACB9-397D-4D86-8EB3-2E00D1398804}" type="datetimeFigureOut">
              <a:rPr lang="ru-RU" smtClean="0"/>
              <a:t>23.01.2022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636A6E-5D5F-43E6-BC60-1FF969B6FAE3}"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12031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999ACB9-397D-4D86-8EB3-2E00D1398804}" type="datetimeFigureOut">
              <a:rPr lang="ru-RU" smtClean="0"/>
              <a:t>23.01.2022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470023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999ACB9-397D-4D86-8EB3-2E00D1398804}" type="datetimeFigureOut">
              <a:rPr lang="ru-RU" smtClean="0"/>
              <a:t>23.01.2022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3162728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999ACB9-397D-4D86-8EB3-2E00D1398804}" type="datetimeFigureOut">
              <a:rPr lang="ru-RU" smtClean="0"/>
              <a:t>23.01.2022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4047793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3"/>
          <p:cNvSpPr>
            <a:spLocks noGrp="1"/>
          </p:cNvSpPr>
          <p:nvPr>
            <p:ph type="dt" sz="half" idx="10"/>
          </p:nvPr>
        </p:nvSpPr>
        <p:spPr/>
        <p:txBody>
          <a:bodyPr/>
          <a:lstStyle/>
          <a:p>
            <a:fld id="{F999ACB9-397D-4D86-8EB3-2E00D1398804}" type="datetimeFigureOut">
              <a:rPr lang="ru-RU" smtClean="0"/>
              <a:t>23.01.2022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132952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999ACB9-397D-4D86-8EB3-2E00D1398804}" type="datetimeFigureOut">
              <a:rPr lang="ru-RU" smtClean="0"/>
              <a:t>23.01.2022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3906634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999ACB9-397D-4D86-8EB3-2E00D1398804}" type="datetimeFigureOut">
              <a:rPr lang="ru-RU" smtClean="0"/>
              <a:t>23.01.2022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161989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999ACB9-397D-4D86-8EB3-2E00D1398804}" type="datetimeFigureOut">
              <a:rPr lang="ru-RU" smtClean="0"/>
              <a:t>23.01.2022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1485190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999ACB9-397D-4D86-8EB3-2E00D1398804}" type="datetimeFigureOut">
              <a:rPr lang="ru-RU" smtClean="0"/>
              <a:t>23.01.2022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1969621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999ACB9-397D-4D86-8EB3-2E00D1398804}" type="datetimeFigureOut">
              <a:rPr lang="ru-RU" smtClean="0"/>
              <a:t>23.01.2022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167378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9ACB9-397D-4D86-8EB3-2E00D1398804}" type="datetimeFigureOut">
              <a:rPr lang="ru-RU" smtClean="0"/>
              <a:t>23.01.2022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2238892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999ACB9-397D-4D86-8EB3-2E00D1398804}" type="datetimeFigureOut">
              <a:rPr lang="ru-RU" smtClean="0"/>
              <a:t>23.01.2022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2739831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999ACB9-397D-4D86-8EB3-2E00D1398804}" type="datetimeFigureOut">
              <a:rPr lang="ru-RU" smtClean="0"/>
              <a:t>23.01.2022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636A6E-5D5F-43E6-BC60-1FF969B6FAE3}" type="slidenum">
              <a:rPr lang="ru-RU" smtClean="0"/>
              <a:t>‹#›</a:t>
            </a:fld>
            <a:endParaRPr lang="ru-RU"/>
          </a:p>
        </p:txBody>
      </p:sp>
    </p:spTree>
    <p:extLst>
      <p:ext uri="{BB962C8B-B14F-4D97-AF65-F5344CB8AC3E}">
        <p14:creationId xmlns:p14="http://schemas.microsoft.com/office/powerpoint/2010/main" val="113652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999ACB9-397D-4D86-8EB3-2E00D1398804}" type="datetimeFigureOut">
              <a:rPr lang="ru-RU" smtClean="0"/>
              <a:t>23.01.2022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636A6E-5D5F-43E6-BC60-1FF969B6FAE3}" type="slidenum">
              <a:rPr lang="ru-RU" smtClean="0"/>
              <a:t>‹#›</a:t>
            </a:fld>
            <a:endParaRPr lang="ru-RU"/>
          </a:p>
        </p:txBody>
      </p:sp>
    </p:spTree>
    <p:extLst>
      <p:ext uri="{BB962C8B-B14F-4D97-AF65-F5344CB8AC3E}">
        <p14:creationId xmlns:p14="http://schemas.microsoft.com/office/powerpoint/2010/main" val="18490111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dirty="0" smtClean="0">
                <a:solidFill>
                  <a:srgbClr val="FF0000"/>
                </a:solidFill>
              </a:rPr>
              <a:t>ДӘРІС</a:t>
            </a:r>
            <a:r>
              <a:rPr lang="ru-RU" dirty="0" smtClean="0">
                <a:solidFill>
                  <a:srgbClr val="FF0000"/>
                </a:solidFill>
              </a:rPr>
              <a:t>-1</a:t>
            </a:r>
            <a:endParaRPr lang="ru-RU" dirty="0">
              <a:solidFill>
                <a:srgbClr val="FF0000"/>
              </a:solidFill>
            </a:endParaRPr>
          </a:p>
        </p:txBody>
      </p:sp>
      <p:sp>
        <p:nvSpPr>
          <p:cNvPr id="3" name="Подзаголовок 2"/>
          <p:cNvSpPr>
            <a:spLocks noGrp="1"/>
          </p:cNvSpPr>
          <p:nvPr>
            <p:ph type="subTitle" idx="1"/>
          </p:nvPr>
        </p:nvSpPr>
        <p:spPr>
          <a:solidFill>
            <a:srgbClr val="FFFF00"/>
          </a:solidFill>
        </p:spPr>
        <p:txBody>
          <a:bodyPr>
            <a:normAutofit fontScale="92500" lnSpcReduction="20000"/>
          </a:bodyPr>
          <a:lstStyle/>
          <a:p>
            <a:r>
              <a:rPr lang="kk-KZ" b="1">
                <a:solidFill>
                  <a:srgbClr val="0070C0"/>
                </a:solidFill>
              </a:rPr>
              <a:t> </a:t>
            </a:r>
            <a:endParaRPr lang="ru-RU" smtClean="0">
              <a:solidFill>
                <a:srgbClr val="0070C0"/>
              </a:solidFill>
            </a:endParaRPr>
          </a:p>
          <a:p>
            <a:r>
              <a:rPr lang="kk-KZ" smtClean="0"/>
              <a:t>Жас ерекшелік психологиясына кіріспе. Жас ерекшелік  психологиясы ғылымының  пәні, мақсаты және міндеттері. Жас ерекшелік психологиясы ғылымының даму тарихына концептуалды шолу.</a:t>
            </a:r>
            <a:endParaRPr lang="ru-RU" dirty="0"/>
          </a:p>
        </p:txBody>
      </p:sp>
    </p:spTree>
    <p:extLst>
      <p:ext uri="{BB962C8B-B14F-4D97-AF65-F5344CB8AC3E}">
        <p14:creationId xmlns:p14="http://schemas.microsoft.com/office/powerpoint/2010/main" val="3223860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17037" y="67290"/>
            <a:ext cx="10702212" cy="6124754"/>
          </a:xfrm>
          <a:prstGeom prst="rect">
            <a:avLst/>
          </a:prstGeom>
        </p:spPr>
        <p:txBody>
          <a:bodyPr wrap="square">
            <a:spAutoFit/>
          </a:bodyPr>
          <a:lstStyle/>
          <a:p>
            <a:pPr algn="just">
              <a:spcAft>
                <a:spcPts val="0"/>
              </a:spcAft>
            </a:pPr>
            <a:r>
              <a:rPr lang="kk-KZ" sz="2800" dirty="0" smtClean="0">
                <a:effectLst/>
                <a:latin typeface="Times New Roman" panose="02020603050405020304" pitchFamily="18" charset="0"/>
                <a:ea typeface="Times New Roman" panose="02020603050405020304" pitchFamily="18" charset="0"/>
              </a:rPr>
              <a:t>Қазіргі таңда әрбір білімді адам </a:t>
            </a:r>
            <a:r>
              <a:rPr lang="kk-KZ" sz="2800" dirty="0" smtClean="0">
                <a:solidFill>
                  <a:srgbClr val="FF0000"/>
                </a:solidFill>
                <a:effectLst/>
                <a:latin typeface="Times New Roman" panose="02020603050405020304" pitchFamily="18" charset="0"/>
                <a:ea typeface="Times New Roman" panose="02020603050405020304" pitchFamily="18" charset="0"/>
              </a:rPr>
              <a:t>«балалық шақ деген не? </a:t>
            </a:r>
            <a:r>
              <a:rPr lang="kk-KZ" sz="2800" dirty="0" smtClean="0">
                <a:effectLst/>
                <a:latin typeface="Times New Roman" panose="02020603050405020304" pitchFamily="18" charset="0"/>
                <a:ea typeface="Times New Roman" panose="02020603050405020304" pitchFamily="18" charset="0"/>
              </a:rPr>
              <a:t>- деген сұраққа бұл – даму, үйрену, өзгеру кезеңі деп жауап қайтарады. Алайда тек ғалымдар ғана бұл кезеңді – парадокстар және қарама- қайшылықтар кезеңі, және онсыз даму процесі болмайтындығын атап кқрсетеді. Балалық шақ дамудың парадокстары жайлы В. Штерн, Ж.Пиаже, И.А. Соколянский және т.б. жазды. Д.Б. Элькониннің айтуы бойынша балалық шақ психологиясында парадокс бұл – ғалымдардың әлі де шешетін дамудың жұмбақтары. </a:t>
            </a:r>
            <a:endParaRPr lang="ru-RU" sz="2800" dirty="0" smtClean="0">
              <a:effectLst/>
              <a:latin typeface="Times New Roman" panose="02020603050405020304" pitchFamily="18" charset="0"/>
              <a:ea typeface="Times New Roman" panose="02020603050405020304" pitchFamily="18" charset="0"/>
            </a:endParaRPr>
          </a:p>
          <a:p>
            <a:pPr algn="just">
              <a:spcAft>
                <a:spcPts val="0"/>
              </a:spcAft>
            </a:pPr>
            <a:r>
              <a:rPr lang="kk-KZ" sz="2800" dirty="0" smtClean="0">
                <a:effectLst/>
                <a:latin typeface="Times New Roman" panose="02020603050405020304" pitchFamily="18" charset="0"/>
                <a:ea typeface="Times New Roman" panose="02020603050405020304" pitchFamily="18" charset="0"/>
              </a:rPr>
              <a:t> Д.Б. Эльконин Москва университетіндегі дәрістерін балалық даму парадокстарының екі негізгі мінездемелерінен бастайтын. </a:t>
            </a:r>
            <a:endParaRPr lang="ru-RU" sz="2800" dirty="0" smtClean="0">
              <a:effectLst/>
              <a:latin typeface="Times New Roman" panose="02020603050405020304" pitchFamily="18" charset="0"/>
              <a:ea typeface="Times New Roman" panose="02020603050405020304" pitchFamily="18" charset="0"/>
            </a:endParaRPr>
          </a:p>
          <a:p>
            <a:r>
              <a:rPr lang="kk-KZ" sz="2800" dirty="0" smtClean="0">
                <a:effectLst/>
                <a:latin typeface="Times New Roman" panose="02020603050405020304" pitchFamily="18" charset="0"/>
                <a:ea typeface="Times New Roman" panose="02020603050405020304" pitchFamily="18" charset="0"/>
              </a:rPr>
              <a:t>Адам дүниеге келгенде өмірді сақтай алатын элементарлы механизмдермен ғана шектеледі. Физикалық құрылымы, жүйке жүйесінің үйлесуі жағынан, іс-әрекет типтері және оны бақылауы жағынан табиғаттағы мінсіз жан болып есептеледі</a:t>
            </a:r>
            <a:endParaRPr lang="ru-RU" sz="2800" dirty="0"/>
          </a:p>
        </p:txBody>
      </p:sp>
    </p:spTree>
    <p:extLst>
      <p:ext uri="{BB962C8B-B14F-4D97-AF65-F5344CB8AC3E}">
        <p14:creationId xmlns:p14="http://schemas.microsoft.com/office/powerpoint/2010/main" val="1004494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4563" y="158620"/>
            <a:ext cx="10795519" cy="6740307"/>
          </a:xfrm>
          <a:prstGeom prst="rect">
            <a:avLst/>
          </a:prstGeom>
        </p:spPr>
        <p:txBody>
          <a:bodyPr wrap="square">
            <a:spAutoFit/>
          </a:bodyPr>
          <a:lstStyle/>
          <a:p>
            <a:pPr algn="just">
              <a:spcAft>
                <a:spcPts val="0"/>
              </a:spcAft>
            </a:pPr>
            <a:r>
              <a:rPr lang="kk-KZ" sz="2400" dirty="0" smtClean="0">
                <a:solidFill>
                  <a:srgbClr val="FF0000"/>
                </a:solidFill>
                <a:effectLst/>
                <a:latin typeface="Times New Roman" panose="02020603050405020304" pitchFamily="18" charset="0"/>
                <a:ea typeface="Times New Roman" panose="02020603050405020304" pitchFamily="18" charset="0"/>
              </a:rPr>
              <a:t>Балалық шақ дамуының проблемасы </a:t>
            </a:r>
            <a:r>
              <a:rPr lang="kk-KZ" sz="2400" dirty="0" smtClean="0">
                <a:effectLst/>
                <a:latin typeface="Times New Roman" panose="02020603050405020304" pitchFamily="18" charset="0"/>
                <a:ea typeface="Times New Roman" panose="02020603050405020304" pitchFamily="18" charset="0"/>
              </a:rPr>
              <a:t>– қазіргі балалық шақ психологиясының ең күрделісі болып табылады. Себебі бұл аймақта бақылау да, эксперимент те жүргізе алмаймыз. Этнографтарға балаларға байланысты </a:t>
            </a:r>
            <a:r>
              <a:rPr lang="kk-KZ" sz="2400" dirty="0">
                <a:latin typeface="Times New Roman" panose="02020603050405020304" pitchFamily="18" charset="0"/>
                <a:ea typeface="Times New Roman" panose="02020603050405020304" pitchFamily="18" charset="0"/>
              </a:rPr>
              <a:t>м</a:t>
            </a:r>
            <a:r>
              <a:rPr lang="kk-KZ" sz="2400" dirty="0" smtClean="0">
                <a:effectLst/>
                <a:latin typeface="Times New Roman" panose="02020603050405020304" pitchFamily="18" charset="0"/>
                <a:ea typeface="Times New Roman" panose="02020603050405020304" pitchFamily="18" charset="0"/>
              </a:rPr>
              <a:t>әдени ескерткіштке кедей екені белгілі. Тіпті, археологиялық қазбаларда табылатын ойыншықтардың өзі діннің заттары, яғни оларды ол дүниеге барғанда иесіне қызмет етсін деп салады екен. </a:t>
            </a:r>
            <a:endParaRPr lang="ru-RU" sz="2400" dirty="0" smtClean="0">
              <a:effectLst/>
              <a:latin typeface="Times New Roman" panose="02020603050405020304" pitchFamily="18" charset="0"/>
              <a:ea typeface="Times New Roman" panose="02020603050405020304" pitchFamily="18" charset="0"/>
            </a:endParaRPr>
          </a:p>
          <a:p>
            <a:pPr algn="just">
              <a:spcAft>
                <a:spcPts val="0"/>
              </a:spcAft>
            </a:pPr>
            <a:r>
              <a:rPr lang="kk-KZ" sz="2400" dirty="0" smtClean="0">
                <a:solidFill>
                  <a:srgbClr val="FF0000"/>
                </a:solidFill>
                <a:effectLst/>
                <a:latin typeface="Times New Roman" panose="02020603050405020304" pitchFamily="18" charset="0"/>
                <a:ea typeface="Times New Roman" panose="02020603050405020304" pitchFamily="18" charset="0"/>
              </a:rPr>
              <a:t>Балалық шақтың тарихи шығу тегі кезеңдері жайлы теоретикалық сұрақты П.П. Блонский, Л.С. Выготский, Д.Б. Эльконин </a:t>
            </a:r>
            <a:r>
              <a:rPr lang="kk-KZ" sz="2400" dirty="0" smtClean="0">
                <a:effectLst/>
                <a:latin typeface="Times New Roman" panose="02020603050405020304" pitchFamily="18" charset="0"/>
                <a:ea typeface="Times New Roman" panose="02020603050405020304" pitchFamily="18" charset="0"/>
              </a:rPr>
              <a:t>деген ғалымдардың еңбектерінде жасалып шығарылды. </a:t>
            </a:r>
            <a:r>
              <a:rPr lang="kk-KZ" sz="2400" dirty="0" smtClean="0">
                <a:solidFill>
                  <a:srgbClr val="FF0000"/>
                </a:solidFill>
                <a:effectLst/>
                <a:latin typeface="Times New Roman" panose="02020603050405020304" pitchFamily="18" charset="0"/>
                <a:ea typeface="Times New Roman" panose="02020603050405020304" pitchFamily="18" charset="0"/>
              </a:rPr>
              <a:t>Л.С. Выготскийдің концепциясы </a:t>
            </a:r>
            <a:r>
              <a:rPr lang="kk-KZ" sz="2400" dirty="0" smtClean="0">
                <a:effectLst/>
                <a:latin typeface="Times New Roman" panose="02020603050405020304" pitchFamily="18" charset="0"/>
                <a:ea typeface="Times New Roman" panose="02020603050405020304" pitchFamily="18" charset="0"/>
              </a:rPr>
              <a:t>бойынша бала дамуының психикалық даму жолы – табиғаттың мәңгілік заңдылықтарына бағынбайды. Міне, сондықтан да мәңгілік балалық шақ болмайды. Ол тек тарихи балалық шақ қана бар деп көрсетеді. XІX ғасыр әдебиеттерінде өте көп дәлелдемелер келтірілген. Олар бойынша жұмысшылардың балаларында балалық шақ болмады. Ф. Энгельс 1483 жылдары Англиядағы жұмысшы классты зерттей отырып мынандай мәліметтер алды. Балалар кейбір жағдайда бес жастан бастап жұмыс істеп жиірек алты жаста, жиі жеті жаста бірақ ата-анасының ахуалдары нашар балдардың бәрі сегіз жастан жұмыс істейтін болған, жұмыс уақытысы 14- 16 сағатқа созылған.</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8875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Пренетальды (құрсақтағы)Балалық шақЕресек балалық шақ Ересек шақ Егде шақ, қ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637" y="1"/>
            <a:ext cx="11999167" cy="6857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005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Нәрестелік кезең (туғаннан 1 жасқа дейін)Ерте балалық шақ (1 жастан 3 жасқа д..."/>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6409" y="74645"/>
            <a:ext cx="10347648" cy="6783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914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documents.infourok.ru/0cfef16b-03bd-42eb-b483-cf9dde668e77/0/slide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433" y="1"/>
            <a:ext cx="10655559" cy="731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9015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2000" dirty="0"/>
              <a:t/>
            </a:r>
            <a:br>
              <a:rPr lang="ru-RU" sz="2000" dirty="0"/>
            </a:br>
            <a:r>
              <a:rPr lang="ru-RU" sz="2000" dirty="0" err="1" smtClean="0"/>
              <a:t>Жас</a:t>
            </a:r>
            <a:r>
              <a:rPr lang="ru-RU" sz="2000" dirty="0" smtClean="0"/>
              <a:t> </a:t>
            </a:r>
            <a:r>
              <a:rPr lang="ru-RU" sz="2000" dirty="0" err="1" smtClean="0"/>
              <a:t>ерекшелік</a:t>
            </a:r>
            <a:r>
              <a:rPr lang="ru-RU" sz="2000" dirty="0" smtClean="0"/>
              <a:t> </a:t>
            </a:r>
            <a:r>
              <a:rPr lang="ru-RU" sz="2000" dirty="0" err="1" smtClean="0"/>
              <a:t>психологиясының</a:t>
            </a:r>
            <a:r>
              <a:rPr lang="ru-RU" sz="2000" dirty="0" smtClean="0"/>
              <a:t> </a:t>
            </a:r>
            <a:r>
              <a:rPr lang="ru-RU" sz="2000" dirty="0" err="1"/>
              <a:t>теориялық</a:t>
            </a:r>
            <a:r>
              <a:rPr lang="ru-RU" sz="2000" dirty="0"/>
              <a:t> </a:t>
            </a:r>
            <a:r>
              <a:rPr lang="ru-RU" sz="2000" dirty="0" err="1"/>
              <a:t>және</a:t>
            </a:r>
            <a:r>
              <a:rPr lang="ru-RU" sz="2000" dirty="0"/>
              <a:t> </a:t>
            </a:r>
            <a:r>
              <a:rPr lang="ru-RU" sz="2000" dirty="0" err="1"/>
              <a:t>практикалық</a:t>
            </a:r>
            <a:r>
              <a:rPr lang="ru-RU" sz="2000" dirty="0"/>
              <a:t> </a:t>
            </a:r>
            <a:r>
              <a:rPr lang="ru-RU" sz="2000" dirty="0" err="1"/>
              <a:t>міндеттері</a:t>
            </a:r>
            <a:r>
              <a:rPr lang="ru-RU" sz="2000" dirty="0"/>
              <a:t>.</a:t>
            </a:r>
            <a:br>
              <a:rPr lang="ru-RU" sz="2000" dirty="0"/>
            </a:br>
            <a:r>
              <a:rPr lang="ru-RU" sz="2000" dirty="0" err="1"/>
              <a:t>Жас</a:t>
            </a:r>
            <a:r>
              <a:rPr lang="ru-RU" sz="2000" dirty="0"/>
              <a:t> </a:t>
            </a:r>
            <a:r>
              <a:rPr lang="ru-RU" sz="2000" dirty="0" err="1"/>
              <a:t>ерекшелік</a:t>
            </a:r>
            <a:r>
              <a:rPr lang="ru-RU" sz="2000" dirty="0"/>
              <a:t> </a:t>
            </a:r>
            <a:r>
              <a:rPr lang="ru-RU" sz="2000" dirty="0" err="1"/>
              <a:t>психологиясының</a:t>
            </a:r>
            <a:r>
              <a:rPr lang="ru-RU" sz="2000" dirty="0"/>
              <a:t> </a:t>
            </a:r>
            <a:r>
              <a:rPr lang="ru-RU" sz="2000" dirty="0" err="1"/>
              <a:t>пайда</a:t>
            </a:r>
            <a:r>
              <a:rPr lang="ru-RU" sz="2000" dirty="0"/>
              <a:t> болу </a:t>
            </a:r>
            <a:r>
              <a:rPr lang="ru-RU" sz="2000" dirty="0" err="1"/>
              <a:t>тарихы</a:t>
            </a:r>
            <a:r>
              <a:rPr lang="ru-RU" sz="2000" dirty="0"/>
              <a:t>.</a:t>
            </a:r>
            <a:br>
              <a:rPr lang="ru-RU" sz="2000" dirty="0"/>
            </a:br>
            <a:r>
              <a:rPr lang="ru-RU" sz="2000" dirty="0" err="1"/>
              <a:t>Жас</a:t>
            </a:r>
            <a:r>
              <a:rPr lang="ru-RU" sz="2000" dirty="0"/>
              <a:t> </a:t>
            </a:r>
            <a:r>
              <a:rPr lang="ru-RU" sz="2000" dirty="0" err="1"/>
              <a:t>ерекшелік</a:t>
            </a:r>
            <a:r>
              <a:rPr lang="ru-RU" sz="2000" dirty="0"/>
              <a:t>  </a:t>
            </a:r>
            <a:r>
              <a:rPr lang="ru-RU" sz="2000" dirty="0" err="1"/>
              <a:t>психологиясының</a:t>
            </a:r>
            <a:r>
              <a:rPr lang="ru-RU" sz="2000" dirty="0"/>
              <a:t> </a:t>
            </a:r>
            <a:r>
              <a:rPr lang="ru-RU" sz="2000" dirty="0" err="1"/>
              <a:t>басқа</a:t>
            </a:r>
            <a:r>
              <a:rPr lang="ru-RU" sz="2000" dirty="0"/>
              <a:t> </a:t>
            </a:r>
            <a:r>
              <a:rPr lang="ru-RU" sz="2000" dirty="0" err="1"/>
              <a:t>ғылымдармен</a:t>
            </a:r>
            <a:r>
              <a:rPr lang="ru-RU" sz="2000" dirty="0"/>
              <a:t> </a:t>
            </a:r>
            <a:r>
              <a:rPr lang="ru-RU" sz="2000" dirty="0" err="1"/>
              <a:t>байланысы</a:t>
            </a:r>
            <a:r>
              <a:rPr lang="ru-RU" sz="2000" dirty="0"/>
              <a:t>. </a:t>
            </a:r>
            <a:r>
              <a:rPr lang="ru-RU" sz="2000" dirty="0" err="1"/>
              <a:t>Қазіргі</a:t>
            </a:r>
            <a:r>
              <a:rPr lang="ru-RU" sz="2000" dirty="0"/>
              <a:t> </a:t>
            </a:r>
            <a:r>
              <a:rPr lang="ru-RU" sz="2000" dirty="0" err="1"/>
              <a:t>жас</a:t>
            </a:r>
            <a:r>
              <a:rPr lang="ru-RU" sz="2000" dirty="0"/>
              <a:t> </a:t>
            </a:r>
            <a:r>
              <a:rPr lang="ru-RU" sz="2000" dirty="0" err="1"/>
              <a:t>ерекшелік</a:t>
            </a:r>
            <a:r>
              <a:rPr lang="ru-RU" sz="2000" dirty="0"/>
              <a:t> </a:t>
            </a:r>
            <a:r>
              <a:rPr lang="ru-RU" sz="2000" dirty="0" err="1"/>
              <a:t>психологиясының</a:t>
            </a:r>
            <a:r>
              <a:rPr lang="ru-RU" sz="2000" dirty="0"/>
              <a:t> </a:t>
            </a:r>
            <a:r>
              <a:rPr lang="ru-RU" sz="2000" dirty="0" err="1"/>
              <a:t>мәселелері</a:t>
            </a:r>
            <a:r>
              <a:rPr lang="ru-RU" sz="2000" dirty="0"/>
              <a:t>.</a:t>
            </a:r>
            <a:br>
              <a:rPr lang="ru-RU" sz="2000" dirty="0"/>
            </a:br>
            <a:endParaRPr lang="ru-RU" sz="2000" dirty="0"/>
          </a:p>
        </p:txBody>
      </p:sp>
      <p:sp>
        <p:nvSpPr>
          <p:cNvPr id="3" name="Подзаголовок 2"/>
          <p:cNvSpPr>
            <a:spLocks noGrp="1"/>
          </p:cNvSpPr>
          <p:nvPr>
            <p:ph type="subTitle" idx="1"/>
          </p:nvPr>
        </p:nvSpPr>
        <p:spPr/>
        <p:txBody>
          <a:bodyPr/>
          <a:lstStyle/>
          <a:p>
            <a:r>
              <a:rPr lang="ru-RU" b="1" dirty="0" err="1"/>
              <a:t>Жоспары</a:t>
            </a:r>
            <a:r>
              <a:rPr lang="ru-RU" b="1" dirty="0"/>
              <a:t>: </a:t>
            </a:r>
            <a:endParaRPr lang="ru-RU" dirty="0"/>
          </a:p>
        </p:txBody>
      </p:sp>
    </p:spTree>
    <p:extLst>
      <p:ext uri="{BB962C8B-B14F-4D97-AF65-F5344CB8AC3E}">
        <p14:creationId xmlns:p14="http://schemas.microsoft.com/office/powerpoint/2010/main" val="3642112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a:t>Жас ерекшеліктері психологиясының психологияның басқа салаларынан басты айырмашылығы </a:t>
            </a:r>
            <a:endParaRPr lang="ru-RU" sz="3200" dirty="0"/>
          </a:p>
        </p:txBody>
      </p:sp>
      <p:sp>
        <p:nvSpPr>
          <p:cNvPr id="3" name="Объект 2"/>
          <p:cNvSpPr>
            <a:spLocks noGrp="1"/>
          </p:cNvSpPr>
          <p:nvPr>
            <p:ph idx="1"/>
          </p:nvPr>
        </p:nvSpPr>
        <p:spPr/>
        <p:txBody>
          <a:bodyPr>
            <a:normAutofit lnSpcReduction="10000"/>
          </a:bodyPr>
          <a:lstStyle/>
          <a:p>
            <a:pPr algn="just"/>
            <a:r>
              <a:rPr lang="kk-KZ" sz="2800" dirty="0" smtClean="0"/>
              <a:t>– </a:t>
            </a:r>
            <a:r>
              <a:rPr lang="kk-KZ" sz="2800" dirty="0"/>
              <a:t>даму қарқынына басым көңіл бөлінуі. Сондықтан оны </a:t>
            </a:r>
            <a:r>
              <a:rPr lang="kk-KZ" sz="2800" i="1" dirty="0"/>
              <a:t>генетикалық </a:t>
            </a:r>
            <a:r>
              <a:rPr lang="kk-KZ" sz="2800" dirty="0"/>
              <a:t>психология (грек тілінде «</a:t>
            </a:r>
            <a:r>
              <a:rPr lang="kk-KZ" sz="2800" dirty="0" smtClean="0"/>
              <a:t>генезис </a:t>
            </a:r>
            <a:r>
              <a:rPr lang="kk-KZ" sz="2800" dirty="0"/>
              <a:t>– шығу тегі, қалыптасу) деп атайды. Әйткенмен, </a:t>
            </a:r>
            <a:r>
              <a:rPr lang="kk-KZ" sz="2800" i="1" dirty="0"/>
              <a:t>жас ерекшеліктері психологиясы психологияның басқа салаларымен: </a:t>
            </a:r>
            <a:r>
              <a:rPr lang="kk-KZ" sz="2800" dirty="0"/>
              <a:t>жалпы психологиямен, тұлға психологиясымен, әлеуметтік, педагогикалық және дифференциалдық психологиямен тығыз байланысты. </a:t>
            </a:r>
            <a:endParaRPr lang="ru-RU" sz="2800" dirty="0"/>
          </a:p>
        </p:txBody>
      </p:sp>
    </p:spTree>
    <p:extLst>
      <p:ext uri="{BB962C8B-B14F-4D97-AF65-F5344CB8AC3E}">
        <p14:creationId xmlns:p14="http://schemas.microsoft.com/office/powerpoint/2010/main" val="29184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1298" y="475861"/>
            <a:ext cx="11756571" cy="6247864"/>
          </a:xfrm>
          <a:prstGeom prst="rect">
            <a:avLst/>
          </a:prstGeom>
        </p:spPr>
        <p:txBody>
          <a:bodyPr wrap="square">
            <a:spAutoFit/>
          </a:bodyPr>
          <a:lstStyle/>
          <a:p>
            <a:r>
              <a:rPr lang="kk-KZ" sz="4000" dirty="0" smtClean="0">
                <a:solidFill>
                  <a:srgbClr val="FF0000"/>
                </a:solidFill>
                <a:effectLst/>
                <a:latin typeface="Times New Roman" panose="02020603050405020304" pitchFamily="18" charset="0"/>
                <a:ea typeface="Times New Roman" panose="02020603050405020304" pitchFamily="18" charset="0"/>
              </a:rPr>
              <a:t>Жас ерекшеліктері психологиясы адамның бүкіл өмірі бойындағы психикалық қасиеттері мен тұлғасының даму үдерісін зерттейді. Бізді қызықтыратыны – бүкіл өмірлік жол емес, өте жылдам есейіп келе жатқан баланың мектепті тәмамдап, ересек өмірге қадам басқанша жүріп өткен, туғаннан 17 жасқа дейінгі өмірінің бастапқы кезі. Жас ерекшеліктері психологиясының бұл бөлім</a:t>
            </a:r>
            <a:endParaRPr lang="ru-RU" sz="4000" dirty="0" smtClean="0">
              <a:solidFill>
                <a:srgbClr val="FF0000"/>
              </a:solidFill>
            </a:endParaRPr>
          </a:p>
          <a:p>
            <a:r>
              <a:rPr lang="kk-KZ" sz="4000" dirty="0" smtClean="0">
                <a:solidFill>
                  <a:srgbClr val="FF0000"/>
                </a:solidFill>
                <a:effectLst/>
                <a:latin typeface="Times New Roman" panose="02020603050405020304" pitchFamily="18" charset="0"/>
                <a:ea typeface="Times New Roman" panose="02020603050405020304" pitchFamily="18" charset="0"/>
              </a:rPr>
              <a:t>інде </a:t>
            </a:r>
            <a:r>
              <a:rPr lang="kk-KZ" sz="4000" i="1" dirty="0" smtClean="0">
                <a:solidFill>
                  <a:srgbClr val="FF0000"/>
                </a:solidFill>
                <a:effectLst/>
                <a:latin typeface="Times New Roman" panose="02020603050405020304" pitchFamily="18" charset="0"/>
                <a:ea typeface="Times New Roman" panose="02020603050405020304" pitchFamily="18" charset="0"/>
              </a:rPr>
              <a:t>бала дамуының заңдылықтары мен фактілері анықталады</a:t>
            </a:r>
            <a:endParaRPr lang="ru-RU" sz="4000" dirty="0">
              <a:solidFill>
                <a:srgbClr val="FF0000"/>
              </a:solidFill>
            </a:endParaRPr>
          </a:p>
        </p:txBody>
      </p:sp>
    </p:spTree>
    <p:extLst>
      <p:ext uri="{BB962C8B-B14F-4D97-AF65-F5344CB8AC3E}">
        <p14:creationId xmlns:p14="http://schemas.microsoft.com/office/powerpoint/2010/main" val="440553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800" dirty="0">
                <a:solidFill>
                  <a:srgbClr val="FF0000"/>
                </a:solidFill>
              </a:rPr>
              <a:t>Әйткенмен, </a:t>
            </a:r>
            <a:r>
              <a:rPr lang="kk-KZ" sz="2800" i="1" dirty="0">
                <a:solidFill>
                  <a:srgbClr val="FF0000"/>
                </a:solidFill>
              </a:rPr>
              <a:t>жас ерекшеліктері психологиясы психологияның басқа салаларымен: </a:t>
            </a:r>
            <a:r>
              <a:rPr lang="ru-RU" sz="2800" dirty="0">
                <a:solidFill>
                  <a:srgbClr val="FF0000"/>
                </a:solidFill>
              </a:rPr>
              <a:t/>
            </a:r>
            <a:br>
              <a:rPr lang="ru-RU" sz="2800" dirty="0">
                <a:solidFill>
                  <a:srgbClr val="FF0000"/>
                </a:solidFill>
              </a:rPr>
            </a:br>
            <a:endParaRPr lang="ru-RU" sz="2800" dirty="0">
              <a:solidFill>
                <a:srgbClr val="FF0000"/>
              </a:solidFill>
            </a:endParaRPr>
          </a:p>
        </p:txBody>
      </p:sp>
      <p:sp>
        <p:nvSpPr>
          <p:cNvPr id="3" name="Текст 2"/>
          <p:cNvSpPr>
            <a:spLocks noGrp="1"/>
          </p:cNvSpPr>
          <p:nvPr>
            <p:ph type="body" idx="1"/>
          </p:nvPr>
        </p:nvSpPr>
        <p:spPr>
          <a:xfrm>
            <a:off x="784393" y="1949664"/>
            <a:ext cx="2946866" cy="576262"/>
          </a:xfrm>
        </p:spPr>
        <p:txBody>
          <a:bodyPr/>
          <a:lstStyle/>
          <a:p>
            <a:r>
              <a:rPr lang="kk-KZ" sz="1600" dirty="0"/>
              <a:t>жалпы психологиямен, тұлға психологиясымен, </a:t>
            </a:r>
            <a:endParaRPr lang="ru-RU" sz="1600" dirty="0"/>
          </a:p>
        </p:txBody>
      </p:sp>
      <p:sp>
        <p:nvSpPr>
          <p:cNvPr id="4" name="Текст 3"/>
          <p:cNvSpPr>
            <a:spLocks noGrp="1"/>
          </p:cNvSpPr>
          <p:nvPr>
            <p:ph type="body" sz="half" idx="15"/>
          </p:nvPr>
        </p:nvSpPr>
        <p:spPr/>
        <p:txBody>
          <a:bodyPr>
            <a:normAutofit fontScale="85000" lnSpcReduction="10000"/>
          </a:bodyPr>
          <a:lstStyle/>
          <a:p>
            <a:r>
              <a:rPr lang="kk-KZ" dirty="0"/>
              <a:t>Жалпы психологияда психикалық қасиеттер – қабылдау, ойлау, сөйлеу тілі, ес, зейін, қиял зерттелетіндігі белгілі. Жас ерекшеліктері психологиясында әр психикалық қасиеттің даму үдерісі және әр түрлі жас кезеңдеріндегі қызметаралық байланыстардың өзгеруі қадағаланып отырады. Тұлға психологиясында түрткі, өзін-өзі бағалау және талаптану деңгейі, құндылықты бағдарлар, дүниетаным және т.б. сияқты тұлғалық түзілімдер қарастырылса, жас ерекшеліктері психологиясы осы түзілімдердің баланың бойында қашан пайда болып, олардың белгілі бір жас кезеңіндегі ерекшеліктері қандай болатындығы туралы сұрақтарға жауап береді. </a:t>
            </a:r>
            <a:endParaRPr lang="ru-RU" dirty="0"/>
          </a:p>
        </p:txBody>
      </p:sp>
      <p:sp>
        <p:nvSpPr>
          <p:cNvPr id="5" name="Текст 4"/>
          <p:cNvSpPr>
            <a:spLocks noGrp="1"/>
          </p:cNvSpPr>
          <p:nvPr>
            <p:ph type="body" sz="quarter" idx="3"/>
          </p:nvPr>
        </p:nvSpPr>
        <p:spPr/>
        <p:txBody>
          <a:bodyPr/>
          <a:lstStyle/>
          <a:p>
            <a:r>
              <a:rPr lang="kk-KZ" sz="2000" dirty="0" smtClean="0"/>
              <a:t>әлеуметтік</a:t>
            </a:r>
            <a:endParaRPr lang="ru-RU" sz="2000" dirty="0"/>
          </a:p>
        </p:txBody>
      </p:sp>
      <p:sp>
        <p:nvSpPr>
          <p:cNvPr id="6" name="Текст 5"/>
          <p:cNvSpPr>
            <a:spLocks noGrp="1"/>
          </p:cNvSpPr>
          <p:nvPr>
            <p:ph type="body" sz="half" idx="16"/>
          </p:nvPr>
        </p:nvSpPr>
        <p:spPr/>
        <p:txBody>
          <a:bodyPr/>
          <a:lstStyle/>
          <a:p>
            <a:r>
              <a:rPr lang="kk-KZ" dirty="0"/>
              <a:t>Жас ерекшеліктері психологиясының әлеуметтік психологиямен байланысы баланың мінез-құлқы мен дамуының оның өзі кіретін топтарға: отбасына, балабақша тобына, мектеп сыныбына, жасөспірімдер ортасына тән ерекшеліктерге байланыстылығын бақылауға мүмкіндік береді. </a:t>
            </a:r>
            <a:endParaRPr lang="ru-RU" dirty="0"/>
          </a:p>
        </p:txBody>
      </p:sp>
      <p:sp>
        <p:nvSpPr>
          <p:cNvPr id="7" name="Текст 6"/>
          <p:cNvSpPr>
            <a:spLocks noGrp="1"/>
          </p:cNvSpPr>
          <p:nvPr>
            <p:ph type="body" sz="quarter" idx="13"/>
          </p:nvPr>
        </p:nvSpPr>
        <p:spPr/>
        <p:txBody>
          <a:bodyPr/>
          <a:lstStyle/>
          <a:p>
            <a:r>
              <a:rPr lang="kk-KZ" sz="1800" dirty="0"/>
              <a:t>дифференциалдық психологиямен </a:t>
            </a:r>
            <a:endParaRPr lang="ru-RU" sz="1800" dirty="0"/>
          </a:p>
        </p:txBody>
      </p:sp>
      <p:sp>
        <p:nvSpPr>
          <p:cNvPr id="8" name="Текст 7"/>
          <p:cNvSpPr>
            <a:spLocks noGrp="1"/>
          </p:cNvSpPr>
          <p:nvPr>
            <p:ph type="body" sz="half" idx="17"/>
          </p:nvPr>
        </p:nvSpPr>
        <p:spPr/>
        <p:txBody>
          <a:bodyPr>
            <a:normAutofit fontScale="92500" lnSpcReduction="10000"/>
          </a:bodyPr>
          <a:lstStyle/>
          <a:p>
            <a:r>
              <a:rPr lang="kk-KZ" dirty="0"/>
              <a:t>Дамудың жас ерекшелік заңдылықтарынан басқа, дифференциалдық психология айналысатын индивидуалды айырмашылықтары да болады: бір жастағы балалар ақыл-парасаттың әр түрлі деңгейлерін және әр түрлі тұлғалық қасиеттерді иеленулері мүмкін. Жас ерекшеліктері психологиясында барлық балаларға ортақ жас ерекшелік заңдылықтары зерттеледі. Бірақ бұл орайда дамудың магистралды желілерінен қандай да бір басқа жаққа ықтимал ауытқушылықтар да ескеріледі. </a:t>
            </a:r>
            <a:endParaRPr lang="ru-RU" dirty="0"/>
          </a:p>
          <a:p>
            <a:endParaRPr lang="ru-RU" dirty="0"/>
          </a:p>
        </p:txBody>
      </p:sp>
    </p:spTree>
    <p:extLst>
      <p:ext uri="{BB962C8B-B14F-4D97-AF65-F5344CB8AC3E}">
        <p14:creationId xmlns:p14="http://schemas.microsoft.com/office/powerpoint/2010/main" val="3339758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Педагогикалық психология аясында</a:t>
            </a:r>
            <a:endParaRPr lang="ru-RU" dirty="0"/>
          </a:p>
        </p:txBody>
      </p:sp>
      <p:sp>
        <p:nvSpPr>
          <p:cNvPr id="3" name="Объект 2"/>
          <p:cNvSpPr>
            <a:spLocks noGrp="1"/>
          </p:cNvSpPr>
          <p:nvPr>
            <p:ph idx="1"/>
          </p:nvPr>
        </p:nvSpPr>
        <p:spPr/>
        <p:txBody>
          <a:bodyPr/>
          <a:lstStyle/>
          <a:p>
            <a:pPr algn="just"/>
            <a:r>
              <a:rPr lang="kk-KZ" sz="2400" dirty="0"/>
              <a:t>Әрбір жас кезеңі – баланың айналасындағы адамдардың, ересектер мен құрбы-құрдастарының өзіндік, ерекше ықпалы. Баланы оқытып-тәрбиелейтін ересектердің мақсатты ықпалы </a:t>
            </a:r>
            <a:r>
              <a:rPr lang="kk-KZ" sz="2400" dirty="0">
                <a:solidFill>
                  <a:srgbClr val="FFC000"/>
                </a:solidFill>
              </a:rPr>
              <a:t>педагогикалық психология аясында зерттеледі.</a:t>
            </a:r>
            <a:r>
              <a:rPr lang="kk-KZ" sz="2400" dirty="0"/>
              <a:t> Жас ерекшеліктері психологиясы және педагогикалық психология бала мен ересек адамның өзара ықпалдасу үдерісіне әр түрлі қырларынан қарайды: жас ерекшеліктері психологиясы – бала тұрғысынан, педагогикалық психология – тәрбиеші, мұғалім тұрғысынан. </a:t>
            </a:r>
            <a:endParaRPr lang="ru-RU" sz="2400" dirty="0"/>
          </a:p>
          <a:p>
            <a:endParaRPr lang="ru-RU" dirty="0"/>
          </a:p>
        </p:txBody>
      </p:sp>
    </p:spTree>
    <p:extLst>
      <p:ext uri="{BB962C8B-B14F-4D97-AF65-F5344CB8AC3E}">
        <p14:creationId xmlns:p14="http://schemas.microsoft.com/office/powerpoint/2010/main" val="390004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solidFill>
                  <a:srgbClr val="FF0000"/>
                </a:solidFill>
              </a:rPr>
              <a:t>Сонымен, жас ерекшеліктері психологиясы </a:t>
            </a:r>
            <a:endParaRPr lang="ru-RU" dirty="0">
              <a:solidFill>
                <a:srgbClr val="FF0000"/>
              </a:solidFill>
            </a:endParaRPr>
          </a:p>
        </p:txBody>
      </p:sp>
      <p:sp>
        <p:nvSpPr>
          <p:cNvPr id="3" name="Объект 2"/>
          <p:cNvSpPr>
            <a:spLocks noGrp="1"/>
          </p:cNvSpPr>
          <p:nvPr>
            <p:ph idx="1"/>
          </p:nvPr>
        </p:nvSpPr>
        <p:spPr/>
        <p:txBody>
          <a:bodyPr>
            <a:normAutofit fontScale="92500" lnSpcReduction="10000"/>
          </a:bodyPr>
          <a:lstStyle/>
          <a:p>
            <a:r>
              <a:rPr lang="kk-KZ" dirty="0"/>
              <a:t>Біріншіден, психологиялық жас жекелеген баланың оның туылу туралы куәлігінде, ал кейінірек төлқұжатында жазылған хронологиялық жасымен сәйкес келмеуі мүмкін. Өзінің қайталанбас мазмұны – баланың тұлғасы мен психикалық қасиеттерінің даму ерекшеліктері, оның айналасындағы адамдармен өзара қатынастарының ерекшеліктері және ол үшін басты болып табылатын іс-әрекеті бар жас кезеңінің белгілі бір шектері бар. Бірақ бұл хронологиялық шектер жылжытылуы мүмкін, бір бала жаңа жас кезеңіне ертерек, ал екіншісі кешірек енеді. Әсіресе балалардың жыныстық пісіп-жетілуімен байланысты жасөспірімдік шақтың шектері қатты «толқымалы боладың. </a:t>
            </a:r>
            <a:endParaRPr lang="ru-RU" dirty="0"/>
          </a:p>
          <a:p>
            <a:r>
              <a:rPr lang="kk-KZ" dirty="0"/>
              <a:t>Екіншіден, бастапқы жас кезеңдері </a:t>
            </a:r>
            <a:r>
              <a:rPr lang="kk-KZ" i="1" dirty="0"/>
              <a:t>балалық шақты </a:t>
            </a:r>
            <a:r>
              <a:rPr lang="kk-KZ" dirty="0"/>
              <a:t>– негізінен ересек өмірге, өздігінен еңбек етуге дайындық болып табылатын тұтас бір дәуірді құрайды. </a:t>
            </a:r>
            <a:endParaRPr lang="ru-RU" dirty="0"/>
          </a:p>
        </p:txBody>
      </p:sp>
      <p:sp>
        <p:nvSpPr>
          <p:cNvPr id="4" name="Текст 3"/>
          <p:cNvSpPr>
            <a:spLocks noGrp="1"/>
          </p:cNvSpPr>
          <p:nvPr>
            <p:ph type="body" sz="half" idx="2"/>
          </p:nvPr>
        </p:nvSpPr>
        <p:spPr/>
        <p:txBody>
          <a:bodyPr>
            <a:normAutofit/>
          </a:bodyPr>
          <a:lstStyle/>
          <a:p>
            <a:r>
              <a:rPr lang="kk-KZ" dirty="0" smtClean="0"/>
              <a:t>– </a:t>
            </a:r>
            <a:r>
              <a:rPr lang="kk-KZ" dirty="0"/>
              <a:t>психологиялық білімнің ерекше саласы. Баланың даму үдерісін қарастыра отырып, ол әр түрлі жас кезеңдеріне сипаттама береді, демек, «жасң және «балалық шақң деген ұғымдарды қолданады. </a:t>
            </a:r>
            <a:r>
              <a:rPr lang="kk-KZ" i="1" dirty="0"/>
              <a:t>Жас</a:t>
            </a:r>
            <a:r>
              <a:rPr lang="kk-KZ" dirty="0"/>
              <a:t> немесе жас кезеңі дегеніміз – бала дамуындағы өз құрылымы мен қарқыны бар цикл. Л.С. Выготскийдің бұл анықтамасына толығырақ біз кейін тоқталатын боламыз, ал қазір бар болғаны екі нәрсені атап өтеміз. </a:t>
            </a:r>
            <a:endParaRPr lang="ru-RU" dirty="0"/>
          </a:p>
          <a:p>
            <a:endParaRPr lang="ru-RU" dirty="0"/>
          </a:p>
        </p:txBody>
      </p:sp>
    </p:spTree>
    <p:extLst>
      <p:ext uri="{BB962C8B-B14F-4D97-AF65-F5344CB8AC3E}">
        <p14:creationId xmlns:p14="http://schemas.microsoft.com/office/powerpoint/2010/main" val="3677079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0629" y="-37322"/>
            <a:ext cx="12061371" cy="6494085"/>
          </a:xfrm>
          <a:prstGeom prst="rect">
            <a:avLst/>
          </a:prstGeom>
        </p:spPr>
        <p:txBody>
          <a:bodyPr wrap="square">
            <a:spAutoFit/>
          </a:bodyPr>
          <a:lstStyle/>
          <a:p>
            <a:pPr algn="just">
              <a:spcAft>
                <a:spcPts val="0"/>
              </a:spcAft>
            </a:pPr>
            <a:endParaRPr lang="kk-KZ" sz="3200" dirty="0" smtClean="0">
              <a:solidFill>
                <a:srgbClr val="FF0000"/>
              </a:solidFill>
              <a:effectLst/>
              <a:latin typeface="Times New Roman" panose="02020603050405020304" pitchFamily="18" charset="0"/>
              <a:ea typeface="Times New Roman" panose="02020603050405020304" pitchFamily="18" charset="0"/>
            </a:endParaRPr>
          </a:p>
          <a:p>
            <a:pPr algn="just">
              <a:spcAft>
                <a:spcPts val="0"/>
              </a:spcAft>
            </a:pPr>
            <a:r>
              <a:rPr lang="kk-KZ" sz="3200" dirty="0" smtClean="0">
                <a:solidFill>
                  <a:srgbClr val="FF0000"/>
                </a:solidFill>
                <a:latin typeface="Times New Roman" panose="02020603050405020304" pitchFamily="18" charset="0"/>
                <a:ea typeface="Times New Roman" panose="02020603050405020304" pitchFamily="18" charset="0"/>
              </a:rPr>
              <a:t>\</a:t>
            </a:r>
          </a:p>
          <a:p>
            <a:pPr algn="just">
              <a:spcAft>
                <a:spcPts val="0"/>
              </a:spcAft>
            </a:pPr>
            <a:endParaRPr lang="kk-KZ" sz="3200" dirty="0">
              <a:solidFill>
                <a:srgbClr val="FF0000"/>
              </a:solidFill>
              <a:effectLst/>
              <a:latin typeface="Times New Roman" panose="02020603050405020304" pitchFamily="18" charset="0"/>
              <a:ea typeface="Times New Roman" panose="02020603050405020304" pitchFamily="18" charset="0"/>
            </a:endParaRPr>
          </a:p>
          <a:p>
            <a:pPr algn="just">
              <a:spcAft>
                <a:spcPts val="0"/>
              </a:spcAft>
            </a:pPr>
            <a:r>
              <a:rPr lang="kk-KZ" sz="3200" dirty="0" smtClean="0">
                <a:solidFill>
                  <a:srgbClr val="FF0000"/>
                </a:solidFill>
                <a:effectLst/>
                <a:latin typeface="Times New Roman" panose="02020603050405020304" pitchFamily="18" charset="0"/>
                <a:ea typeface="Times New Roman" panose="02020603050405020304" pitchFamily="18" charset="0"/>
              </a:rPr>
              <a:t>Балалық шақ – тарихи құбылыс: оның мазмұны да, ұзақтығы да ғасырлар бойы өзгеріп отырған. Алғашқы қауымдық қоғамдағы балалық шақ қысқа, ал орта ғасырларда ұзағырақ болған; қазіргі заманғы баланың балалық шағы одан да ұзағыраққа созылып, іс-әрекеттің күрделі түрлерімен толыға түсті – балалар өз ойындарында ересек адамдардың отбасылық және кәсіби қатынастарын қайталап, ғылым негіздерін меңгере бастады. Балалық шақтың өзіне тән ерекшелігі бала өмір сүріп, оқып және тәрбиеленіп отырған қоғамның әлеуметтік-экономикалық және мәдени даму деңгейімен анықталады. </a:t>
            </a:r>
            <a:endParaRPr lang="ru-RU" sz="32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89668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solidFill>
                  <a:srgbClr val="FF0000"/>
                </a:solidFill>
                <a:latin typeface="Arial" panose="020B0604020202020204" pitchFamily="34" charset="0"/>
                <a:cs typeface="Arial" panose="020B0604020202020204" pitchFamily="34" charset="0"/>
              </a:rPr>
              <a:t>Біздің заманымызда балалық шақ қашан </a:t>
            </a:r>
            <a:r>
              <a:rPr lang="kk-KZ" dirty="0" smtClean="0">
                <a:solidFill>
                  <a:srgbClr val="FF0000"/>
                </a:solidFill>
                <a:latin typeface="Arial" panose="020B0604020202020204" pitchFamily="34" charset="0"/>
                <a:cs typeface="Arial" panose="020B0604020202020204" pitchFamily="34" charset="0"/>
              </a:rPr>
              <a:t>аяқталады? </a:t>
            </a:r>
            <a:endParaRPr lang="ru-RU" dirty="0">
              <a:solidFill>
                <a:srgbClr val="FF000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lnSpcReduction="10000"/>
          </a:bodyPr>
          <a:lstStyle/>
          <a:p>
            <a:r>
              <a:rPr lang="kk-KZ" sz="2400" dirty="0" smtClean="0"/>
              <a:t>Дәстүрлі </a:t>
            </a:r>
            <a:r>
              <a:rPr lang="kk-KZ" sz="2400" dirty="0"/>
              <a:t>түрде жас ерекшеліктері психологиясының бірінші бөлімі ретіндегі балалар психологиясы баланың туылғаннан 7 жасқа дейінгі даму үдерісін қамтиды. Бірақ қазіргі балалық шақ мектепке барғаннан кейін де жалғаса береді, бастауыш мектеп оқушысы бала болып қала береді. Оның үстіне, кейбір психологтар жасөспірімдік шақты да «ұзап кеткен балалық шақң ретінде қарастырады. Қандай көзқарасты ұстансақ та, нағыз ересектіктің баланы тек мектеп табалдырығынан </a:t>
            </a:r>
            <a:r>
              <a:rPr lang="kk-KZ" sz="2400" dirty="0" smtClean="0"/>
              <a:t>тыс15 </a:t>
            </a:r>
            <a:r>
              <a:rPr lang="kk-KZ" sz="2400" dirty="0"/>
              <a:t>немесе 17 жаста күтетіндігін мойындауымызға тура келеді. </a:t>
            </a:r>
            <a:endParaRPr lang="ru-RU" sz="2400" dirty="0"/>
          </a:p>
        </p:txBody>
      </p:sp>
    </p:spTree>
    <p:extLst>
      <p:ext uri="{BB962C8B-B14F-4D97-AF65-F5344CB8AC3E}">
        <p14:creationId xmlns:p14="http://schemas.microsoft.com/office/powerpoint/2010/main" val="3732351998"/>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86</TotalTime>
  <Words>1029</Words>
  <Application>Microsoft Office PowerPoint</Application>
  <PresentationFormat>Широкоэкранный</PresentationFormat>
  <Paragraphs>33</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Century Gothic</vt:lpstr>
      <vt:lpstr>Times New Roman</vt:lpstr>
      <vt:lpstr>Wingdings 3</vt:lpstr>
      <vt:lpstr>Легкий дым</vt:lpstr>
      <vt:lpstr>ДӘРІС-1</vt:lpstr>
      <vt:lpstr> Жас ерекшелік психологиясының теориялық және практикалық міндеттері. Жас ерекшелік психологиясының пайда болу тарихы. Жас ерекшелік  психологиясының басқа ғылымдармен байланысы. Қазіргі жас ерекшелік психологиясының мәселелері. </vt:lpstr>
      <vt:lpstr>Жас ерекшеліктері психологиясының психологияның басқа салаларынан басты айырмашылығы </vt:lpstr>
      <vt:lpstr>Презентация PowerPoint</vt:lpstr>
      <vt:lpstr>Әйткенмен, жас ерекшеліктері психологиясы психологияның басқа салаларымен:  </vt:lpstr>
      <vt:lpstr>Педагогикалық психология аясында</vt:lpstr>
      <vt:lpstr>Сонымен, жас ерекшеліктері психологиясы </vt:lpstr>
      <vt:lpstr>Презентация PowerPoint</vt:lpstr>
      <vt:lpstr>Біздің заманымызда балалық шақ қашан аяқталады? </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ДӘРІС-1</dc:title>
  <dc:creator>Учетная запись Майкрософт</dc:creator>
  <cp:lastModifiedBy>Учетная запись Майкрософт</cp:lastModifiedBy>
  <cp:revision>10</cp:revision>
  <dcterms:created xsi:type="dcterms:W3CDTF">2022-01-23T07:33:59Z</dcterms:created>
  <dcterms:modified xsi:type="dcterms:W3CDTF">2022-01-23T09:00:38Z</dcterms:modified>
</cp:coreProperties>
</file>